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sldIdLst>
    <p:sldId id="256" r:id="rId2"/>
    <p:sldId id="264" r:id="rId3"/>
    <p:sldId id="258" r:id="rId4"/>
    <p:sldId id="259" r:id="rId5"/>
    <p:sldId id="257"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34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950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641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20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873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468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0073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217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611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46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2156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658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031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11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8912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1/14/2019</a:t>
            </a:fld>
            <a:endParaRPr lang="en-US" dirty="0"/>
          </a:p>
        </p:txBody>
      </p:sp>
    </p:spTree>
    <p:extLst>
      <p:ext uri="{BB962C8B-B14F-4D97-AF65-F5344CB8AC3E}">
        <p14:creationId xmlns:p14="http://schemas.microsoft.com/office/powerpoint/2010/main" val="117268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70863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599"/>
            <a:ext cx="8820349" cy="6058620"/>
          </a:xfrm>
        </p:spPr>
        <p:txBody>
          <a:bodyPr/>
          <a:lstStyle/>
          <a:p>
            <a:r>
              <a:rPr lang="en-IN" dirty="0" smtClean="0"/>
              <a:t/>
            </a:r>
            <a:br>
              <a:rPr lang="en-IN" dirty="0" smtClean="0"/>
            </a:br>
            <a:r>
              <a:rPr lang="en-IN" dirty="0"/>
              <a:t/>
            </a:r>
            <a:br>
              <a:rPr lang="en-IN" dirty="0"/>
            </a:br>
            <a:r>
              <a:rPr lang="en-IN" dirty="0" smtClean="0"/>
              <a:t/>
            </a:r>
            <a:br>
              <a:rPr lang="en-IN" dirty="0" smtClean="0"/>
            </a:br>
            <a:r>
              <a:rPr lang="en-IN" dirty="0"/>
              <a:t/>
            </a:r>
            <a:br>
              <a:rPr lang="en-IN" dirty="0"/>
            </a:br>
            <a:endParaRPr lang="en-IN" dirty="0"/>
          </a:p>
        </p:txBody>
      </p:sp>
      <p:pic>
        <p:nvPicPr>
          <p:cNvPr id="12" name="Picture 11"/>
          <p:cNvPicPr>
            <a:picLocks noChangeAspect="1"/>
          </p:cNvPicPr>
          <p:nvPr/>
        </p:nvPicPr>
        <p:blipFill>
          <a:blip r:embed="rId2"/>
          <a:stretch>
            <a:fillRect/>
          </a:stretch>
        </p:blipFill>
        <p:spPr>
          <a:xfrm>
            <a:off x="1468007" y="1376721"/>
            <a:ext cx="7239000" cy="4524375"/>
          </a:xfrm>
          <a:prstGeom prst="rect">
            <a:avLst/>
          </a:prstGeom>
        </p:spPr>
      </p:pic>
      <p:pic>
        <p:nvPicPr>
          <p:cNvPr id="3" name="Picture 2"/>
          <p:cNvPicPr>
            <a:picLocks noChangeAspect="1"/>
          </p:cNvPicPr>
          <p:nvPr/>
        </p:nvPicPr>
        <p:blipFill>
          <a:blip r:embed="rId3"/>
          <a:stretch>
            <a:fillRect/>
          </a:stretch>
        </p:blipFill>
        <p:spPr>
          <a:xfrm>
            <a:off x="318637" y="298150"/>
            <a:ext cx="3790950" cy="942975"/>
          </a:xfrm>
          <a:prstGeom prst="rect">
            <a:avLst/>
          </a:prstGeom>
        </p:spPr>
      </p:pic>
    </p:spTree>
    <p:extLst>
      <p:ext uri="{BB962C8B-B14F-4D97-AF65-F5344CB8AC3E}">
        <p14:creationId xmlns:p14="http://schemas.microsoft.com/office/powerpoint/2010/main" val="1962740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1" y="94891"/>
            <a:ext cx="11869947" cy="6581954"/>
          </a:xfrm>
        </p:spPr>
        <p:txBody>
          <a:bodyPr/>
          <a:lstStyle/>
          <a:p>
            <a:r>
              <a:rPr lang="en-IN" sz="1400" i="1" dirty="0" smtClean="0">
                <a:solidFill>
                  <a:schemeClr val="tx1"/>
                </a:solidFill>
              </a:rPr>
              <a:t>How the Logistics Supply chain process work</a:t>
            </a:r>
            <a:r>
              <a:rPr lang="en-IN" sz="1200" dirty="0" smtClean="0">
                <a:solidFill>
                  <a:schemeClr val="tx1"/>
                </a:solidFill>
              </a:rPr>
              <a:t>:</a:t>
            </a:r>
            <a:r>
              <a:rPr lang="en-IN" dirty="0" smtClean="0">
                <a:solidFill>
                  <a:schemeClr val="tx1"/>
                </a:solidFill>
              </a:rPr>
              <a:t> </a:t>
            </a:r>
            <a:endParaRPr lang="en-IN" dirty="0">
              <a:solidFill>
                <a:schemeClr val="tx1"/>
              </a:solidFill>
            </a:endParaRPr>
          </a:p>
        </p:txBody>
      </p:sp>
      <p:sp>
        <p:nvSpPr>
          <p:cNvPr id="5" name="Oval 4"/>
          <p:cNvSpPr/>
          <p:nvPr/>
        </p:nvSpPr>
        <p:spPr>
          <a:xfrm>
            <a:off x="3890514" y="190668"/>
            <a:ext cx="2355012" cy="1092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Procurement</a:t>
            </a:r>
          </a:p>
          <a:p>
            <a:pPr algn="ctr"/>
            <a:r>
              <a:rPr lang="en-IN" dirty="0" smtClean="0"/>
              <a:t>(</a:t>
            </a:r>
            <a:r>
              <a:rPr lang="en-IN" sz="1200" dirty="0" smtClean="0">
                <a:solidFill>
                  <a:srgbClr val="C00000"/>
                </a:solidFill>
              </a:rPr>
              <a:t>Purchasing Products or Services</a:t>
            </a:r>
            <a:r>
              <a:rPr lang="en-IN" dirty="0" smtClean="0"/>
              <a:t>)</a:t>
            </a:r>
            <a:r>
              <a:rPr lang="en-IN" dirty="0" smtClean="0"/>
              <a:t> </a:t>
            </a:r>
            <a:endParaRPr lang="en-IN" dirty="0"/>
          </a:p>
        </p:txBody>
      </p:sp>
      <p:sp>
        <p:nvSpPr>
          <p:cNvPr id="6" name="Oval 5"/>
          <p:cNvSpPr/>
          <p:nvPr/>
        </p:nvSpPr>
        <p:spPr>
          <a:xfrm>
            <a:off x="3649103" y="2040962"/>
            <a:ext cx="3153795" cy="2312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a:p>
            <a:pPr algn="ctr"/>
            <a:endParaRPr lang="en-IN" dirty="0"/>
          </a:p>
          <a:p>
            <a:pPr algn="ctr"/>
            <a:endParaRPr lang="en-IN" dirty="0"/>
          </a:p>
          <a:p>
            <a:pPr algn="ctr"/>
            <a:endParaRPr lang="en-IN" dirty="0" smtClean="0"/>
          </a:p>
          <a:p>
            <a:pPr algn="ctr"/>
            <a:endParaRPr lang="en-IN" dirty="0"/>
          </a:p>
          <a:p>
            <a:pPr algn="ctr"/>
            <a:endParaRPr lang="en-IN" dirty="0" smtClean="0"/>
          </a:p>
          <a:p>
            <a:pPr algn="ctr"/>
            <a:r>
              <a:rPr lang="en-IN" dirty="0" smtClean="0"/>
              <a:t>Logistics</a:t>
            </a:r>
          </a:p>
          <a:p>
            <a:pPr algn="ctr"/>
            <a:r>
              <a:rPr lang="en-IN" dirty="0" smtClean="0"/>
              <a:t>Supply Chain </a:t>
            </a:r>
            <a:endParaRPr lang="en-IN" dirty="0"/>
          </a:p>
        </p:txBody>
      </p:sp>
      <p:sp>
        <p:nvSpPr>
          <p:cNvPr id="7" name="Oval 6"/>
          <p:cNvSpPr/>
          <p:nvPr/>
        </p:nvSpPr>
        <p:spPr>
          <a:xfrm>
            <a:off x="7375826" y="2448137"/>
            <a:ext cx="3346564" cy="1331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a:p>
            <a:pPr algn="ctr"/>
            <a:r>
              <a:rPr lang="en-IN" dirty="0" smtClean="0"/>
              <a:t>Material due date at vendor</a:t>
            </a:r>
          </a:p>
          <a:p>
            <a:pPr marL="285750" indent="-285750" algn="ctr">
              <a:buFont typeface="Wingdings" panose="05000000000000000000" pitchFamily="2" charset="2"/>
              <a:buChar char="§"/>
            </a:pPr>
            <a:r>
              <a:rPr lang="en-IN" sz="1200" dirty="0" smtClean="0">
                <a:solidFill>
                  <a:srgbClr val="C00000"/>
                </a:solidFill>
              </a:rPr>
              <a:t>Import License &amp;</a:t>
            </a:r>
          </a:p>
          <a:p>
            <a:pPr marL="285750" indent="-285750" algn="ctr">
              <a:buFont typeface="Wingdings" panose="05000000000000000000" pitchFamily="2" charset="2"/>
              <a:buChar char="§"/>
            </a:pPr>
            <a:r>
              <a:rPr lang="en-IN" sz="1200" dirty="0" smtClean="0">
                <a:solidFill>
                  <a:srgbClr val="C00000"/>
                </a:solidFill>
              </a:rPr>
              <a:t>Import Permit should be available </a:t>
            </a:r>
          </a:p>
          <a:p>
            <a:pPr marL="285750" indent="-285750" algn="ctr">
              <a:buFont typeface="Wingdings" panose="05000000000000000000" pitchFamily="2" charset="2"/>
              <a:buChar char="§"/>
            </a:pPr>
            <a:endParaRPr lang="en-IN" dirty="0"/>
          </a:p>
        </p:txBody>
      </p:sp>
      <p:sp>
        <p:nvSpPr>
          <p:cNvPr id="8" name="Oval 7"/>
          <p:cNvSpPr/>
          <p:nvPr/>
        </p:nvSpPr>
        <p:spPr>
          <a:xfrm>
            <a:off x="7746866" y="4818111"/>
            <a:ext cx="241893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Shipping </a:t>
            </a:r>
          </a:p>
          <a:p>
            <a:pPr algn="ctr"/>
            <a:r>
              <a:rPr lang="en-IN" dirty="0" smtClean="0"/>
              <a:t>(</a:t>
            </a:r>
            <a:r>
              <a:rPr lang="en-IN" sz="1200" dirty="0" smtClean="0">
                <a:solidFill>
                  <a:srgbClr val="C00000"/>
                </a:solidFill>
              </a:rPr>
              <a:t>Via Air, Sea, Road</a:t>
            </a:r>
            <a:r>
              <a:rPr lang="en-IN" dirty="0" smtClean="0"/>
              <a:t>)</a:t>
            </a:r>
            <a:endParaRPr lang="en-IN" dirty="0"/>
          </a:p>
        </p:txBody>
      </p:sp>
      <p:sp>
        <p:nvSpPr>
          <p:cNvPr id="9" name="Oval 8"/>
          <p:cNvSpPr/>
          <p:nvPr/>
        </p:nvSpPr>
        <p:spPr>
          <a:xfrm>
            <a:off x="466509" y="5641871"/>
            <a:ext cx="3227613" cy="1098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Transportation (</a:t>
            </a:r>
            <a:r>
              <a:rPr lang="en-IN" sz="1200" dirty="0" smtClean="0">
                <a:solidFill>
                  <a:srgbClr val="C00000"/>
                </a:solidFill>
              </a:rPr>
              <a:t>Deliver the goods in 48 Hrs within KSA at lowest price</a:t>
            </a:r>
            <a:r>
              <a:rPr lang="en-IN" dirty="0" smtClean="0"/>
              <a:t>) </a:t>
            </a:r>
            <a:endParaRPr lang="en-IN" dirty="0"/>
          </a:p>
        </p:txBody>
      </p:sp>
      <p:sp>
        <p:nvSpPr>
          <p:cNvPr id="13" name="Rectangle 12"/>
          <p:cNvSpPr/>
          <p:nvPr/>
        </p:nvSpPr>
        <p:spPr>
          <a:xfrm>
            <a:off x="477596" y="707356"/>
            <a:ext cx="25243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Delivery </a:t>
            </a:r>
            <a:r>
              <a:rPr lang="en-IN" dirty="0" smtClean="0"/>
              <a:t>completed (</a:t>
            </a:r>
            <a:r>
              <a:rPr lang="en-IN" sz="1200" dirty="0" smtClean="0">
                <a:solidFill>
                  <a:srgbClr val="C00000"/>
                </a:solidFill>
              </a:rPr>
              <a:t>Product or Services delivered to the End user</a:t>
            </a:r>
            <a:r>
              <a:rPr lang="en-IN" dirty="0" smtClean="0"/>
              <a:t>)</a:t>
            </a:r>
            <a:endParaRPr lang="en-IN" dirty="0"/>
          </a:p>
        </p:txBody>
      </p:sp>
      <p:sp>
        <p:nvSpPr>
          <p:cNvPr id="20" name="Right Arrow 19"/>
          <p:cNvSpPr/>
          <p:nvPr/>
        </p:nvSpPr>
        <p:spPr>
          <a:xfrm>
            <a:off x="6349337" y="494832"/>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1" name="Down Arrow 20"/>
          <p:cNvSpPr/>
          <p:nvPr/>
        </p:nvSpPr>
        <p:spPr>
          <a:xfrm>
            <a:off x="8725860" y="1459578"/>
            <a:ext cx="401337" cy="9086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4" name="Left Arrow 23"/>
          <p:cNvSpPr/>
          <p:nvPr/>
        </p:nvSpPr>
        <p:spPr>
          <a:xfrm>
            <a:off x="3778370" y="5969049"/>
            <a:ext cx="1042173" cy="46014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6" name="Up Arrow 25"/>
          <p:cNvSpPr/>
          <p:nvPr/>
        </p:nvSpPr>
        <p:spPr>
          <a:xfrm>
            <a:off x="1555419" y="5018182"/>
            <a:ext cx="420078" cy="52097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37" name="Oval 36"/>
          <p:cNvSpPr/>
          <p:nvPr/>
        </p:nvSpPr>
        <p:spPr>
          <a:xfrm>
            <a:off x="7474191" y="124183"/>
            <a:ext cx="2843001" cy="12204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Placing order with Vendor </a:t>
            </a:r>
            <a:r>
              <a:rPr lang="en-IN" dirty="0" smtClean="0"/>
              <a:t>(</a:t>
            </a:r>
            <a:r>
              <a:rPr lang="en-IN" sz="1200" dirty="0" smtClean="0">
                <a:solidFill>
                  <a:srgbClr val="C00000"/>
                </a:solidFill>
              </a:rPr>
              <a:t>indicates types, Products and prices</a:t>
            </a:r>
            <a:r>
              <a:rPr lang="en-IN" sz="1200" dirty="0" smtClean="0">
                <a:solidFill>
                  <a:schemeClr val="bg1"/>
                </a:solidFill>
              </a:rPr>
              <a:t>)</a:t>
            </a:r>
            <a:r>
              <a:rPr lang="en-IN" dirty="0" smtClean="0"/>
              <a:t> </a:t>
            </a:r>
            <a:endParaRPr lang="en-IN" dirty="0"/>
          </a:p>
        </p:txBody>
      </p:sp>
      <p:pic>
        <p:nvPicPr>
          <p:cNvPr id="39" name="Picture 38"/>
          <p:cNvPicPr>
            <a:picLocks noChangeAspect="1"/>
          </p:cNvPicPr>
          <p:nvPr/>
        </p:nvPicPr>
        <p:blipFill>
          <a:blip r:embed="rId2"/>
          <a:stretch>
            <a:fillRect/>
          </a:stretch>
        </p:blipFill>
        <p:spPr>
          <a:xfrm>
            <a:off x="4142476" y="2368228"/>
            <a:ext cx="2266950" cy="1343025"/>
          </a:xfrm>
          <a:prstGeom prst="rect">
            <a:avLst/>
          </a:prstGeom>
        </p:spPr>
      </p:pic>
      <p:sp>
        <p:nvSpPr>
          <p:cNvPr id="42" name="Up Arrow 41"/>
          <p:cNvSpPr/>
          <p:nvPr/>
        </p:nvSpPr>
        <p:spPr>
          <a:xfrm>
            <a:off x="4835644" y="1329562"/>
            <a:ext cx="477298" cy="675209"/>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3" name="Down Arrow 42"/>
          <p:cNvSpPr/>
          <p:nvPr/>
        </p:nvSpPr>
        <p:spPr>
          <a:xfrm>
            <a:off x="8739062" y="3910910"/>
            <a:ext cx="434546" cy="8105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4" name="Oval 43"/>
          <p:cNvSpPr/>
          <p:nvPr/>
        </p:nvSpPr>
        <p:spPr>
          <a:xfrm>
            <a:off x="4944137" y="5564038"/>
            <a:ext cx="2479663" cy="1225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Clearance </a:t>
            </a:r>
          </a:p>
          <a:p>
            <a:pPr algn="ctr"/>
            <a:r>
              <a:rPr lang="en-IN" dirty="0" smtClean="0"/>
              <a:t>( </a:t>
            </a:r>
            <a:r>
              <a:rPr lang="en-IN" sz="1200" dirty="0" smtClean="0">
                <a:solidFill>
                  <a:srgbClr val="C00000"/>
                </a:solidFill>
              </a:rPr>
              <a:t>Dangerous or normal goods</a:t>
            </a:r>
            <a:r>
              <a:rPr lang="en-IN" dirty="0" smtClean="0"/>
              <a:t>)</a:t>
            </a:r>
            <a:endParaRPr lang="en-IN" dirty="0"/>
          </a:p>
        </p:txBody>
      </p:sp>
      <p:sp>
        <p:nvSpPr>
          <p:cNvPr id="45" name="Rectangle 44"/>
          <p:cNvSpPr/>
          <p:nvPr/>
        </p:nvSpPr>
        <p:spPr>
          <a:xfrm>
            <a:off x="281451" y="4548548"/>
            <a:ext cx="2976593" cy="425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Warehouse (W/S)</a:t>
            </a:r>
            <a:endParaRPr lang="en-IN" dirty="0"/>
          </a:p>
        </p:txBody>
      </p:sp>
      <p:sp>
        <p:nvSpPr>
          <p:cNvPr id="46" name="Snip and Round Single Corner Rectangle 45"/>
          <p:cNvSpPr/>
          <p:nvPr/>
        </p:nvSpPr>
        <p:spPr>
          <a:xfrm>
            <a:off x="184257" y="2289241"/>
            <a:ext cx="1286466" cy="1849517"/>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Surrati </a:t>
            </a:r>
            <a:r>
              <a:rPr lang="en-IN" dirty="0" smtClean="0"/>
              <a:t>W/S (</a:t>
            </a:r>
            <a:r>
              <a:rPr lang="en-IN" sz="1200" dirty="0" smtClean="0">
                <a:solidFill>
                  <a:srgbClr val="C00000"/>
                </a:solidFill>
              </a:rPr>
              <a:t>Storage of goods in good condition and delivered upon request</a:t>
            </a:r>
            <a:r>
              <a:rPr lang="en-IN" dirty="0" smtClean="0"/>
              <a:t>) </a:t>
            </a:r>
            <a:endParaRPr lang="en-IN" dirty="0"/>
          </a:p>
        </p:txBody>
      </p:sp>
      <p:sp>
        <p:nvSpPr>
          <p:cNvPr id="48" name="Snip Single Corner Rectangle 47"/>
          <p:cNvSpPr/>
          <p:nvPr/>
        </p:nvSpPr>
        <p:spPr>
          <a:xfrm>
            <a:off x="2089310" y="2289241"/>
            <a:ext cx="1273329" cy="186210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Customer </a:t>
            </a:r>
            <a:r>
              <a:rPr lang="en-IN" dirty="0" smtClean="0"/>
              <a:t>W/S (</a:t>
            </a:r>
            <a:r>
              <a:rPr lang="en-IN" sz="1200" dirty="0" smtClean="0">
                <a:solidFill>
                  <a:srgbClr val="C00000"/>
                </a:solidFill>
              </a:rPr>
              <a:t>Direct delivered </a:t>
            </a:r>
            <a:r>
              <a:rPr lang="en-IN" sz="1200" smtClean="0">
                <a:solidFill>
                  <a:srgbClr val="C00000"/>
                </a:solidFill>
              </a:rPr>
              <a:t>to end </a:t>
            </a:r>
            <a:r>
              <a:rPr lang="en-IN" sz="1200" dirty="0" smtClean="0">
                <a:solidFill>
                  <a:srgbClr val="C00000"/>
                </a:solidFill>
              </a:rPr>
              <a:t>user W/S</a:t>
            </a:r>
            <a:r>
              <a:rPr lang="en-IN" dirty="0" smtClean="0"/>
              <a:t>)</a:t>
            </a:r>
            <a:endParaRPr lang="en-IN" dirty="0"/>
          </a:p>
        </p:txBody>
      </p:sp>
      <p:cxnSp>
        <p:nvCxnSpPr>
          <p:cNvPr id="60" name="Straight Arrow Connector 59"/>
          <p:cNvCxnSpPr/>
          <p:nvPr/>
        </p:nvCxnSpPr>
        <p:spPr>
          <a:xfrm>
            <a:off x="2652350" y="4151346"/>
            <a:ext cx="0" cy="3534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a:off x="852674" y="4176139"/>
            <a:ext cx="5199" cy="3548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8" name="Up Arrow 67"/>
          <p:cNvSpPr/>
          <p:nvPr/>
        </p:nvSpPr>
        <p:spPr>
          <a:xfrm>
            <a:off x="1527431" y="1727829"/>
            <a:ext cx="484632" cy="271464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pic>
        <p:nvPicPr>
          <p:cNvPr id="25" name="Picture 24"/>
          <p:cNvPicPr>
            <a:picLocks noChangeAspect="1"/>
          </p:cNvPicPr>
          <p:nvPr/>
        </p:nvPicPr>
        <p:blipFill>
          <a:blip r:embed="rId3"/>
          <a:stretch>
            <a:fillRect/>
          </a:stretch>
        </p:blipFill>
        <p:spPr>
          <a:xfrm>
            <a:off x="9480430" y="6140450"/>
            <a:ext cx="2484408" cy="499331"/>
          </a:xfrm>
          <a:prstGeom prst="rect">
            <a:avLst/>
          </a:prstGeom>
        </p:spPr>
      </p:pic>
      <p:sp>
        <p:nvSpPr>
          <p:cNvPr id="3" name="Bent Arrow 2"/>
          <p:cNvSpPr/>
          <p:nvPr/>
        </p:nvSpPr>
        <p:spPr>
          <a:xfrm rot="10800000">
            <a:off x="7599870" y="5829148"/>
            <a:ext cx="1440272" cy="614783"/>
          </a:xfrm>
          <a:prstGeom prst="bentArrow">
            <a:avLst>
              <a:gd name="adj1" fmla="val 34822"/>
              <a:gd name="adj2" fmla="val 25000"/>
              <a:gd name="adj3" fmla="val 25000"/>
              <a:gd name="adj4" fmla="val 10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935821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56" y="465675"/>
            <a:ext cx="8701177" cy="6617196"/>
          </a:xfrm>
          <a:prstGeom prst="rect">
            <a:avLst/>
          </a:prstGeom>
        </p:spPr>
        <p:txBody>
          <a:bodyPr wrap="square">
            <a:spAutoFit/>
          </a:bodyPr>
          <a:lstStyle/>
          <a:p>
            <a:pPr algn="just"/>
            <a:r>
              <a:rPr lang="en-IN" sz="1400" dirty="0" smtClean="0">
                <a:latin typeface="+mj-lt"/>
              </a:rPr>
              <a:t>Surrati has </a:t>
            </a:r>
            <a:r>
              <a:rPr lang="en-IN" sz="1400" dirty="0">
                <a:latin typeface="+mj-lt"/>
              </a:rPr>
              <a:t>a highly experienced and </a:t>
            </a:r>
            <a:r>
              <a:rPr lang="en-IN" sz="1400" dirty="0" smtClean="0">
                <a:latin typeface="+mj-lt"/>
              </a:rPr>
              <a:t>professional logistics </a:t>
            </a:r>
            <a:r>
              <a:rPr lang="en-IN" sz="1400" dirty="0">
                <a:latin typeface="+mj-lt"/>
              </a:rPr>
              <a:t>team which offers full range of L</a:t>
            </a:r>
            <a:r>
              <a:rPr lang="en-IN" sz="1400" dirty="0" smtClean="0">
                <a:latin typeface="+mj-lt"/>
              </a:rPr>
              <a:t>ogistics Solutions, Import Permits, Clearance of Dangerous Goods, Storage facilities, Transportation </a:t>
            </a:r>
            <a:r>
              <a:rPr lang="en-IN" sz="1400" dirty="0">
                <a:latin typeface="+mj-lt"/>
              </a:rPr>
              <a:t>services and supply chain solutions to our </a:t>
            </a:r>
            <a:r>
              <a:rPr lang="en-IN" sz="1400" dirty="0" smtClean="0">
                <a:latin typeface="+mj-lt"/>
              </a:rPr>
              <a:t>customers</a:t>
            </a:r>
            <a:r>
              <a:rPr lang="en-IN" sz="1400" dirty="0" smtClean="0">
                <a:latin typeface="+mj-lt"/>
              </a:rPr>
              <a:t>.</a:t>
            </a:r>
          </a:p>
          <a:p>
            <a:pPr algn="just"/>
            <a:endParaRPr lang="en-IN" sz="1400" dirty="0">
              <a:latin typeface="+mj-lt"/>
            </a:endParaRPr>
          </a:p>
          <a:p>
            <a:pPr algn="just"/>
            <a:r>
              <a:rPr lang="en-IN" sz="1400" b="1" dirty="0">
                <a:solidFill>
                  <a:schemeClr val="tx1">
                    <a:lumMod val="50000"/>
                    <a:lumOff val="50000"/>
                  </a:schemeClr>
                </a:solidFill>
              </a:rPr>
              <a:t>Our </a:t>
            </a:r>
            <a:r>
              <a:rPr lang="en-IN" sz="1400" b="1" dirty="0" smtClean="0">
                <a:solidFill>
                  <a:schemeClr val="tx1">
                    <a:lumMod val="50000"/>
                    <a:lumOff val="50000"/>
                  </a:schemeClr>
                </a:solidFill>
              </a:rPr>
              <a:t>Mission</a:t>
            </a:r>
            <a:endParaRPr lang="en-IN" sz="1400" dirty="0">
              <a:solidFill>
                <a:schemeClr val="tx1">
                  <a:lumMod val="50000"/>
                  <a:lumOff val="50000"/>
                </a:schemeClr>
              </a:solidFill>
            </a:endParaRPr>
          </a:p>
          <a:p>
            <a:pPr algn="just"/>
            <a:r>
              <a:rPr lang="en-IN" sz="1400" dirty="0" smtClean="0"/>
              <a:t>Getting the right goods or services to the right place, at the right time and in the desired condition at the lowest cost and highest return on investment. </a:t>
            </a:r>
            <a:endParaRPr lang="en-IN" sz="1400" dirty="0"/>
          </a:p>
          <a:p>
            <a:pPr algn="just"/>
            <a:endParaRPr lang="en-IN" sz="1400" dirty="0" smtClean="0">
              <a:latin typeface="+mj-lt"/>
            </a:endParaRPr>
          </a:p>
          <a:p>
            <a:pPr algn="just"/>
            <a:r>
              <a:rPr lang="en-IN" sz="1400" b="1" dirty="0">
                <a:solidFill>
                  <a:schemeClr val="tx1">
                    <a:lumMod val="50000"/>
                    <a:lumOff val="50000"/>
                  </a:schemeClr>
                </a:solidFill>
                <a:latin typeface="+mj-lt"/>
              </a:rPr>
              <a:t>Our </a:t>
            </a:r>
            <a:r>
              <a:rPr lang="en-IN" sz="1400" b="1" dirty="0" smtClean="0">
                <a:solidFill>
                  <a:schemeClr val="tx1">
                    <a:lumMod val="50000"/>
                    <a:lumOff val="50000"/>
                  </a:schemeClr>
                </a:solidFill>
                <a:latin typeface="+mj-lt"/>
              </a:rPr>
              <a:t>Innovation</a:t>
            </a:r>
            <a:endParaRPr lang="en-IN" sz="1400" dirty="0">
              <a:solidFill>
                <a:schemeClr val="tx1">
                  <a:lumMod val="50000"/>
                  <a:lumOff val="50000"/>
                </a:schemeClr>
              </a:solidFill>
              <a:latin typeface="+mj-lt"/>
            </a:endParaRPr>
          </a:p>
          <a:p>
            <a:pPr algn="just"/>
            <a:r>
              <a:rPr lang="en-IN" sz="1400" dirty="0">
                <a:latin typeface="+mj-lt"/>
              </a:rPr>
              <a:t>We have been helping our customers get connected to the services they deserve through reliable, long-term solutions, while continuing to achieve new business milestones and growing with us. </a:t>
            </a:r>
            <a:endParaRPr lang="en-IN" sz="1400" dirty="0" smtClean="0">
              <a:latin typeface="+mj-lt"/>
            </a:endParaRPr>
          </a:p>
          <a:p>
            <a:pPr algn="just"/>
            <a:endParaRPr lang="en-IN" sz="1400" dirty="0" smtClean="0">
              <a:latin typeface="+mj-lt"/>
            </a:endParaRPr>
          </a:p>
          <a:p>
            <a:pPr algn="just"/>
            <a:r>
              <a:rPr lang="en-IN" sz="1400" b="1" dirty="0" smtClean="0">
                <a:solidFill>
                  <a:schemeClr val="tx1">
                    <a:lumMod val="50000"/>
                    <a:lumOff val="50000"/>
                  </a:schemeClr>
                </a:solidFill>
                <a:latin typeface="+mj-lt"/>
              </a:rPr>
              <a:t>Our </a:t>
            </a:r>
            <a:r>
              <a:rPr lang="en-IN" sz="1400" b="1" dirty="0">
                <a:solidFill>
                  <a:schemeClr val="tx1">
                    <a:lumMod val="50000"/>
                    <a:lumOff val="50000"/>
                  </a:schemeClr>
                </a:solidFill>
                <a:latin typeface="+mj-lt"/>
              </a:rPr>
              <a:t>Coverage</a:t>
            </a:r>
            <a:endParaRPr lang="en-IN" sz="1400" dirty="0">
              <a:solidFill>
                <a:schemeClr val="tx1">
                  <a:lumMod val="50000"/>
                  <a:lumOff val="50000"/>
                </a:schemeClr>
              </a:solidFill>
              <a:latin typeface="+mj-lt"/>
            </a:endParaRPr>
          </a:p>
          <a:p>
            <a:pPr algn="just"/>
            <a:r>
              <a:rPr lang="en-IN" sz="1400" dirty="0" smtClean="0">
                <a:latin typeface="+mj-lt"/>
              </a:rPr>
              <a:t>We </a:t>
            </a:r>
            <a:r>
              <a:rPr lang="en-IN" sz="1400" dirty="0">
                <a:latin typeface="+mj-lt"/>
              </a:rPr>
              <a:t>provide first class service anywhere you need for your logistic needs by pickup or delivery. We provide moving solutions locally inter-province, intra-province and coast-to-coast logistic solutions across </a:t>
            </a:r>
            <a:r>
              <a:rPr lang="en-IN" sz="1400" dirty="0" smtClean="0">
                <a:latin typeface="+mj-lt"/>
              </a:rPr>
              <a:t>Saudi Arabia.</a:t>
            </a:r>
          </a:p>
          <a:p>
            <a:pPr algn="just"/>
            <a:endParaRPr lang="en-IN" sz="1400" dirty="0">
              <a:latin typeface="+mj-lt"/>
            </a:endParaRPr>
          </a:p>
          <a:p>
            <a:pPr algn="just"/>
            <a:r>
              <a:rPr lang="en-IN" sz="1400" b="1" dirty="0">
                <a:solidFill>
                  <a:schemeClr val="tx1">
                    <a:lumMod val="50000"/>
                    <a:lumOff val="50000"/>
                  </a:schemeClr>
                </a:solidFill>
                <a:latin typeface="+mj-lt"/>
              </a:rPr>
              <a:t>Our Delivery</a:t>
            </a:r>
            <a:endParaRPr lang="en-IN" sz="1400" dirty="0">
              <a:solidFill>
                <a:schemeClr val="tx1">
                  <a:lumMod val="50000"/>
                  <a:lumOff val="50000"/>
                </a:schemeClr>
              </a:solidFill>
              <a:latin typeface="+mj-lt"/>
            </a:endParaRPr>
          </a:p>
          <a:p>
            <a:pPr algn="just"/>
            <a:r>
              <a:rPr lang="en-IN" sz="1400" dirty="0">
                <a:latin typeface="+mj-lt"/>
              </a:rPr>
              <a:t>We aspire to be a creative and innovative leader in transportation solutions, to transcend in the industry, and truly become an eminent business moving forward. Our goal is to continue to develop innovative and efficient processes and reach into new markets as a transportation company. We differentiate our solutions based on our in-depth customer understanding, strong focus on market needs</a:t>
            </a:r>
            <a:r>
              <a:rPr lang="en-IN" sz="1400" dirty="0" smtClean="0">
                <a:latin typeface="+mj-lt"/>
              </a:rPr>
              <a:t>.</a:t>
            </a:r>
          </a:p>
          <a:p>
            <a:pPr algn="just"/>
            <a:endParaRPr lang="en-IN" sz="1400" dirty="0">
              <a:latin typeface="+mj-lt"/>
            </a:endParaRPr>
          </a:p>
          <a:p>
            <a:pPr algn="just"/>
            <a:r>
              <a:rPr lang="en-IN" sz="1400" b="1" dirty="0">
                <a:solidFill>
                  <a:schemeClr val="tx1">
                    <a:lumMod val="50000"/>
                    <a:lumOff val="50000"/>
                  </a:schemeClr>
                </a:solidFill>
                <a:latin typeface="+mj-lt"/>
              </a:rPr>
              <a:t>Our Values</a:t>
            </a:r>
            <a:endParaRPr lang="en-IN" sz="1400" dirty="0">
              <a:solidFill>
                <a:schemeClr val="tx1">
                  <a:lumMod val="50000"/>
                  <a:lumOff val="50000"/>
                </a:schemeClr>
              </a:solidFill>
              <a:latin typeface="+mj-lt"/>
            </a:endParaRPr>
          </a:p>
          <a:p>
            <a:pPr algn="just"/>
            <a:r>
              <a:rPr lang="en-IN" sz="1400" dirty="0">
                <a:latin typeface="+mj-lt"/>
              </a:rPr>
              <a:t>In everything we do, we strive to provide the best service available to you. </a:t>
            </a:r>
            <a:r>
              <a:rPr lang="en-IN" sz="1400" dirty="0" smtClean="0">
                <a:latin typeface="+mj-lt"/>
              </a:rPr>
              <a:t>We </a:t>
            </a:r>
            <a:r>
              <a:rPr lang="en-IN" sz="1400" dirty="0">
                <a:latin typeface="+mj-lt"/>
              </a:rPr>
              <a:t>have an innovation approach, a focus on continuous improvement, and are a solutions driven company. Our company was started because we saw a need for an honest, innovative and dependable service provider, we have been fulfilling those needs ever since. Our reputation is paramount to us and we stop at nothing to prove that</a:t>
            </a:r>
            <a:r>
              <a:rPr lang="en-IN" sz="1400" dirty="0" smtClean="0">
                <a:latin typeface="+mj-lt"/>
              </a:rPr>
              <a:t>.</a:t>
            </a:r>
          </a:p>
          <a:p>
            <a:pPr algn="just"/>
            <a:endParaRPr lang="en-IN" sz="1400" dirty="0">
              <a:latin typeface="+mj-lt"/>
            </a:endParaRPr>
          </a:p>
          <a:p>
            <a:endParaRPr lang="en-IN" dirty="0"/>
          </a:p>
        </p:txBody>
      </p:sp>
      <p:pic>
        <p:nvPicPr>
          <p:cNvPr id="5" name="Picture 4"/>
          <p:cNvPicPr>
            <a:picLocks noChangeAspect="1"/>
          </p:cNvPicPr>
          <p:nvPr/>
        </p:nvPicPr>
        <p:blipFill>
          <a:blip r:embed="rId2"/>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91625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052" y="862642"/>
            <a:ext cx="9112367" cy="4166558"/>
          </a:xfrm>
          <a:prstGeom prst="rect">
            <a:avLst/>
          </a:prstGeom>
        </p:spPr>
      </p:pic>
      <p:pic>
        <p:nvPicPr>
          <p:cNvPr id="6" name="Picture 5"/>
          <p:cNvPicPr>
            <a:picLocks noChangeAspect="1"/>
          </p:cNvPicPr>
          <p:nvPr/>
        </p:nvPicPr>
        <p:blipFill>
          <a:blip r:embed="rId3"/>
          <a:stretch>
            <a:fillRect/>
          </a:stretch>
        </p:blipFill>
        <p:spPr>
          <a:xfrm>
            <a:off x="299052" y="129217"/>
            <a:ext cx="2524125" cy="733425"/>
          </a:xfrm>
          <a:prstGeom prst="rect">
            <a:avLst/>
          </a:prstGeom>
        </p:spPr>
      </p:pic>
      <p:pic>
        <p:nvPicPr>
          <p:cNvPr id="7" name="Picture 6"/>
          <p:cNvPicPr>
            <a:picLocks noChangeAspect="1"/>
          </p:cNvPicPr>
          <p:nvPr/>
        </p:nvPicPr>
        <p:blipFill>
          <a:blip r:embed="rId4"/>
          <a:stretch>
            <a:fillRect/>
          </a:stretch>
        </p:blipFill>
        <p:spPr>
          <a:xfrm>
            <a:off x="299052" y="5029200"/>
            <a:ext cx="8310469" cy="1584983"/>
          </a:xfrm>
          <a:prstGeom prst="rect">
            <a:avLst/>
          </a:prstGeom>
        </p:spPr>
      </p:pic>
      <p:pic>
        <p:nvPicPr>
          <p:cNvPr id="9" name="Picture 8"/>
          <p:cNvPicPr>
            <a:picLocks noChangeAspect="1"/>
          </p:cNvPicPr>
          <p:nvPr/>
        </p:nvPicPr>
        <p:blipFill>
          <a:blip r:embed="rId5"/>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1847696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526" y="215660"/>
            <a:ext cx="8596668" cy="1654356"/>
          </a:xfrm>
        </p:spPr>
        <p:txBody>
          <a:bodyPr/>
          <a:lstStyle/>
          <a:p>
            <a:r>
              <a:rPr lang="en-IN" sz="1800" b="1" dirty="0" smtClean="0">
                <a:solidFill>
                  <a:schemeClr val="tx1">
                    <a:lumMod val="50000"/>
                    <a:lumOff val="50000"/>
                  </a:schemeClr>
                </a:solidFill>
              </a:rPr>
              <a:t>Our Services</a:t>
            </a:r>
            <a:endParaRPr lang="en-IN" b="1" dirty="0">
              <a:solidFill>
                <a:schemeClr val="tx1">
                  <a:lumMod val="50000"/>
                  <a:lumOff val="50000"/>
                </a:schemeClr>
              </a:solidFill>
            </a:endParaRPr>
          </a:p>
        </p:txBody>
      </p:sp>
      <p:pic>
        <p:nvPicPr>
          <p:cNvPr id="5" name="Picture 4"/>
          <p:cNvPicPr>
            <a:picLocks noChangeAspect="1"/>
          </p:cNvPicPr>
          <p:nvPr/>
        </p:nvPicPr>
        <p:blipFill>
          <a:blip r:embed="rId2"/>
          <a:stretch>
            <a:fillRect/>
          </a:stretch>
        </p:blipFill>
        <p:spPr>
          <a:xfrm>
            <a:off x="383430" y="637905"/>
            <a:ext cx="3276600" cy="1838325"/>
          </a:xfrm>
          <a:prstGeom prst="rect">
            <a:avLst/>
          </a:prstGeom>
        </p:spPr>
      </p:pic>
      <p:pic>
        <p:nvPicPr>
          <p:cNvPr id="6" name="Picture 5"/>
          <p:cNvPicPr>
            <a:picLocks noChangeAspect="1"/>
          </p:cNvPicPr>
          <p:nvPr/>
        </p:nvPicPr>
        <p:blipFill>
          <a:blip r:embed="rId3"/>
          <a:stretch>
            <a:fillRect/>
          </a:stretch>
        </p:blipFill>
        <p:spPr>
          <a:xfrm>
            <a:off x="3705765" y="637905"/>
            <a:ext cx="3678448" cy="1838325"/>
          </a:xfrm>
          <a:prstGeom prst="rect">
            <a:avLst/>
          </a:prstGeom>
        </p:spPr>
      </p:pic>
      <p:pic>
        <p:nvPicPr>
          <p:cNvPr id="7" name="Picture 6"/>
          <p:cNvPicPr>
            <a:picLocks noChangeAspect="1"/>
          </p:cNvPicPr>
          <p:nvPr/>
        </p:nvPicPr>
        <p:blipFill>
          <a:blip r:embed="rId4"/>
          <a:stretch>
            <a:fillRect/>
          </a:stretch>
        </p:blipFill>
        <p:spPr>
          <a:xfrm>
            <a:off x="7429948" y="637905"/>
            <a:ext cx="3248025" cy="1838325"/>
          </a:xfrm>
          <a:prstGeom prst="rect">
            <a:avLst/>
          </a:prstGeom>
        </p:spPr>
      </p:pic>
      <p:pic>
        <p:nvPicPr>
          <p:cNvPr id="10" name="Picture 9"/>
          <p:cNvPicPr>
            <a:picLocks noChangeAspect="1"/>
          </p:cNvPicPr>
          <p:nvPr/>
        </p:nvPicPr>
        <p:blipFill>
          <a:blip r:embed="rId5"/>
          <a:stretch>
            <a:fillRect/>
          </a:stretch>
        </p:blipFill>
        <p:spPr>
          <a:xfrm>
            <a:off x="383431" y="2602752"/>
            <a:ext cx="1695535" cy="2794050"/>
          </a:xfrm>
          <a:prstGeom prst="rect">
            <a:avLst/>
          </a:prstGeom>
        </p:spPr>
      </p:pic>
      <p:pic>
        <p:nvPicPr>
          <p:cNvPr id="14" name="Picture 13"/>
          <p:cNvPicPr>
            <a:picLocks noChangeAspect="1"/>
          </p:cNvPicPr>
          <p:nvPr/>
        </p:nvPicPr>
        <p:blipFill>
          <a:blip r:embed="rId6"/>
          <a:stretch>
            <a:fillRect/>
          </a:stretch>
        </p:blipFill>
        <p:spPr>
          <a:xfrm>
            <a:off x="2646702" y="2666013"/>
            <a:ext cx="1752365" cy="2076000"/>
          </a:xfrm>
          <a:prstGeom prst="rect">
            <a:avLst/>
          </a:prstGeom>
        </p:spPr>
      </p:pic>
      <p:pic>
        <p:nvPicPr>
          <p:cNvPr id="18" name="Picture 17"/>
          <p:cNvPicPr>
            <a:picLocks noChangeAspect="1"/>
          </p:cNvPicPr>
          <p:nvPr/>
        </p:nvPicPr>
        <p:blipFill>
          <a:blip r:embed="rId7"/>
          <a:stretch>
            <a:fillRect/>
          </a:stretch>
        </p:blipFill>
        <p:spPr>
          <a:xfrm>
            <a:off x="4804272" y="2602752"/>
            <a:ext cx="1907761" cy="2202522"/>
          </a:xfrm>
          <a:prstGeom prst="rect">
            <a:avLst/>
          </a:prstGeom>
        </p:spPr>
      </p:pic>
      <p:pic>
        <p:nvPicPr>
          <p:cNvPr id="20" name="Picture 19"/>
          <p:cNvPicPr>
            <a:picLocks noChangeAspect="1"/>
          </p:cNvPicPr>
          <p:nvPr/>
        </p:nvPicPr>
        <p:blipFill>
          <a:blip r:embed="rId8"/>
          <a:stretch>
            <a:fillRect/>
          </a:stretch>
        </p:blipFill>
        <p:spPr>
          <a:xfrm>
            <a:off x="7384213" y="2766654"/>
            <a:ext cx="2071913" cy="3194199"/>
          </a:xfrm>
          <a:prstGeom prst="rect">
            <a:avLst/>
          </a:prstGeom>
        </p:spPr>
      </p:pic>
      <p:pic>
        <p:nvPicPr>
          <p:cNvPr id="11" name="Picture 10"/>
          <p:cNvPicPr>
            <a:picLocks noChangeAspect="1"/>
          </p:cNvPicPr>
          <p:nvPr/>
        </p:nvPicPr>
        <p:blipFill>
          <a:blip r:embed="rId9"/>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130068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264" y="51668"/>
            <a:ext cx="9859993" cy="6711441"/>
          </a:xfrm>
          <a:prstGeom prst="rect">
            <a:avLst/>
          </a:prstGeom>
        </p:spPr>
      </p:pic>
      <p:pic>
        <p:nvPicPr>
          <p:cNvPr id="4" name="Picture 3"/>
          <p:cNvPicPr>
            <a:picLocks noChangeAspect="1"/>
          </p:cNvPicPr>
          <p:nvPr/>
        </p:nvPicPr>
        <p:blipFill>
          <a:blip r:embed="rId3"/>
          <a:stretch>
            <a:fillRect/>
          </a:stretch>
        </p:blipFill>
        <p:spPr>
          <a:xfrm>
            <a:off x="6159261" y="51668"/>
            <a:ext cx="3667125" cy="638175"/>
          </a:xfrm>
          <a:prstGeom prst="rect">
            <a:avLst/>
          </a:prstGeom>
        </p:spPr>
      </p:pic>
      <p:sp>
        <p:nvSpPr>
          <p:cNvPr id="5" name="TextBox 4"/>
          <p:cNvSpPr txBox="1"/>
          <p:nvPr/>
        </p:nvSpPr>
        <p:spPr>
          <a:xfrm>
            <a:off x="3821502" y="2130725"/>
            <a:ext cx="184731" cy="369332"/>
          </a:xfrm>
          <a:prstGeom prst="rect">
            <a:avLst/>
          </a:prstGeom>
          <a:noFill/>
        </p:spPr>
        <p:txBody>
          <a:bodyPr wrap="none" rtlCol="0">
            <a:spAutoFit/>
          </a:bodyPr>
          <a:lstStyle/>
          <a:p>
            <a:endParaRPr lang="en-IN" dirty="0"/>
          </a:p>
        </p:txBody>
      </p:sp>
      <p:sp>
        <p:nvSpPr>
          <p:cNvPr id="6" name="Rectangle 5"/>
          <p:cNvSpPr/>
          <p:nvPr/>
        </p:nvSpPr>
        <p:spPr>
          <a:xfrm>
            <a:off x="414068" y="2889849"/>
            <a:ext cx="9412318" cy="2372060"/>
          </a:xfrm>
          <a:prstGeom prst="rect">
            <a:avLst/>
          </a:prstGeom>
        </p:spPr>
        <p:txBody>
          <a:bodyPr wrap="square">
            <a:spAutoFit/>
          </a:bodyPr>
          <a:lstStyle/>
          <a:p>
            <a:pPr>
              <a:lnSpc>
                <a:spcPct val="107000"/>
              </a:lnSpc>
              <a:spcAft>
                <a:spcPts val="800"/>
              </a:spcAft>
            </a:pPr>
            <a: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t>RSGT is located in the Kingdom’s first bonded and re-export zone which provides a thriving integrated logistics hub on the coasts of the Red Sea. Surrati creates significant operational synergy in cargo handling under the close cooperation with RSGT and offers customers seamless integrated logistics services from the sea-side to the land side. </a:t>
            </a:r>
            <a:endParaRPr lang="en-I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Red </a:t>
            </a:r>
            <a: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t>Sea Gateway Terminal –Redefining </a:t>
            </a:r>
            <a:r>
              <a:rPr lang="en-I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Standards</a:t>
            </a:r>
          </a:p>
          <a:p>
            <a:pPr>
              <a:lnSpc>
                <a:spcPct val="107000"/>
              </a:lnSpc>
              <a:spcAft>
                <a:spcPts val="800"/>
              </a:spcAft>
            </a:pPr>
            <a:r>
              <a:rPr lang="en-I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Saudi </a:t>
            </a:r>
            <a: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t>Arabia’s latest state of the art container terminal redefining the efficiency of the container terminal and facilitating the growth of the Kingdom’s economy.</a:t>
            </a:r>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911072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0641" y="0"/>
            <a:ext cx="10075985" cy="6858000"/>
          </a:xfrm>
          <a:prstGeom prst="rect">
            <a:avLst/>
          </a:prstGeom>
        </p:spPr>
      </p:pic>
      <p:pic>
        <p:nvPicPr>
          <p:cNvPr id="5" name="Picture 4"/>
          <p:cNvPicPr>
            <a:picLocks noChangeAspect="1"/>
          </p:cNvPicPr>
          <p:nvPr/>
        </p:nvPicPr>
        <p:blipFill>
          <a:blip r:embed="rId3"/>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335871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869" y="110435"/>
            <a:ext cx="10201455" cy="3874969"/>
          </a:xfrm>
          <a:prstGeom prst="rect">
            <a:avLst/>
          </a:prstGeom>
        </p:spPr>
      </p:pic>
      <p:sp>
        <p:nvSpPr>
          <p:cNvPr id="3" name="TextBox 2"/>
          <p:cNvSpPr txBox="1"/>
          <p:nvPr/>
        </p:nvSpPr>
        <p:spPr>
          <a:xfrm>
            <a:off x="370937" y="370936"/>
            <a:ext cx="3950897" cy="3539430"/>
          </a:xfrm>
          <a:prstGeom prst="rect">
            <a:avLst/>
          </a:prstGeom>
          <a:noFill/>
        </p:spPr>
        <p:txBody>
          <a:bodyPr wrap="square" rtlCol="0">
            <a:spAutoFit/>
          </a:bodyPr>
          <a:lstStyle/>
          <a:p>
            <a:r>
              <a:rPr lang="en-IN" sz="3200" dirty="0" smtClean="0">
                <a:solidFill>
                  <a:schemeClr val="accent1">
                    <a:lumMod val="50000"/>
                  </a:schemeClr>
                </a:solidFill>
              </a:rPr>
              <a:t>Surrati </a:t>
            </a:r>
            <a:r>
              <a:rPr lang="en-IN" sz="3200" dirty="0">
                <a:solidFill>
                  <a:schemeClr val="accent1">
                    <a:lumMod val="50000"/>
                  </a:schemeClr>
                </a:solidFill>
              </a:rPr>
              <a:t>is your </a:t>
            </a:r>
            <a:endParaRPr lang="en-IN" sz="3200" dirty="0" smtClean="0">
              <a:solidFill>
                <a:schemeClr val="accent1">
                  <a:lumMod val="50000"/>
                </a:schemeClr>
              </a:solidFill>
            </a:endParaRPr>
          </a:p>
          <a:p>
            <a:r>
              <a:rPr lang="en-IN" sz="3200" dirty="0" smtClean="0">
                <a:solidFill>
                  <a:schemeClr val="accent1">
                    <a:lumMod val="50000"/>
                  </a:schemeClr>
                </a:solidFill>
              </a:rPr>
              <a:t>integrated </a:t>
            </a:r>
            <a:r>
              <a:rPr lang="en-IN" sz="3200" dirty="0">
                <a:solidFill>
                  <a:schemeClr val="accent1">
                    <a:lumMod val="50000"/>
                  </a:schemeClr>
                </a:solidFill>
              </a:rPr>
              <a:t>logistics </a:t>
            </a:r>
            <a:endParaRPr lang="en-IN" sz="3200" dirty="0" smtClean="0">
              <a:solidFill>
                <a:schemeClr val="accent1">
                  <a:lumMod val="50000"/>
                </a:schemeClr>
              </a:solidFill>
            </a:endParaRPr>
          </a:p>
          <a:p>
            <a:r>
              <a:rPr lang="en-IN" sz="3200" dirty="0" smtClean="0">
                <a:solidFill>
                  <a:schemeClr val="accent1">
                    <a:lumMod val="50000"/>
                  </a:schemeClr>
                </a:solidFill>
              </a:rPr>
              <a:t>solution </a:t>
            </a:r>
            <a:r>
              <a:rPr lang="en-IN" sz="3200" dirty="0">
                <a:solidFill>
                  <a:schemeClr val="accent1">
                    <a:lumMod val="50000"/>
                  </a:schemeClr>
                </a:solidFill>
              </a:rPr>
              <a:t>partner </a:t>
            </a:r>
            <a:endParaRPr lang="en-IN" sz="3200" dirty="0" smtClean="0">
              <a:solidFill>
                <a:schemeClr val="accent1">
                  <a:lumMod val="50000"/>
                </a:schemeClr>
              </a:solidFill>
            </a:endParaRPr>
          </a:p>
          <a:p>
            <a:r>
              <a:rPr lang="en-IN" sz="3200" dirty="0" smtClean="0">
                <a:solidFill>
                  <a:schemeClr val="accent1">
                    <a:lumMod val="50000"/>
                  </a:schemeClr>
                </a:solidFill>
              </a:rPr>
              <a:t>of choice </a:t>
            </a:r>
          </a:p>
          <a:p>
            <a:endParaRPr lang="en-IN" sz="3200" dirty="0" smtClean="0">
              <a:solidFill>
                <a:schemeClr val="accent1">
                  <a:lumMod val="50000"/>
                </a:schemeClr>
              </a:solidFill>
            </a:endParaRPr>
          </a:p>
          <a:p>
            <a:r>
              <a:rPr lang="en-IN" sz="2800" dirty="0" smtClean="0">
                <a:solidFill>
                  <a:schemeClr val="bg2">
                    <a:lumMod val="25000"/>
                  </a:schemeClr>
                </a:solidFill>
              </a:rPr>
              <a:t>THE </a:t>
            </a:r>
            <a:r>
              <a:rPr lang="en-IN" sz="2800" dirty="0">
                <a:solidFill>
                  <a:schemeClr val="bg2">
                    <a:lumMod val="25000"/>
                  </a:schemeClr>
                </a:solidFill>
              </a:rPr>
              <a:t>ADVANTAGES OF </a:t>
            </a:r>
            <a:r>
              <a:rPr lang="en-IN" sz="2800" dirty="0" smtClean="0">
                <a:solidFill>
                  <a:schemeClr val="bg2">
                    <a:lumMod val="25000"/>
                  </a:schemeClr>
                </a:solidFill>
              </a:rPr>
              <a:t>SURRATI</a:t>
            </a:r>
            <a:endParaRPr lang="en-IN" sz="2800" dirty="0">
              <a:solidFill>
                <a:schemeClr val="bg2">
                  <a:lumMod val="25000"/>
                </a:schemeClr>
              </a:solidFill>
            </a:endParaRPr>
          </a:p>
        </p:txBody>
      </p:sp>
      <p:pic>
        <p:nvPicPr>
          <p:cNvPr id="4" name="Picture 3"/>
          <p:cNvPicPr>
            <a:picLocks noChangeAspect="1"/>
          </p:cNvPicPr>
          <p:nvPr/>
        </p:nvPicPr>
        <p:blipFill>
          <a:blip r:embed="rId3"/>
          <a:stretch>
            <a:fillRect/>
          </a:stretch>
        </p:blipFill>
        <p:spPr>
          <a:xfrm>
            <a:off x="158869" y="3985404"/>
            <a:ext cx="10201455" cy="2691441"/>
          </a:xfrm>
          <a:prstGeom prst="rect">
            <a:avLst/>
          </a:prstGeom>
        </p:spPr>
      </p:pic>
      <p:sp>
        <p:nvSpPr>
          <p:cNvPr id="5" name="TextBox 4"/>
          <p:cNvSpPr txBox="1"/>
          <p:nvPr/>
        </p:nvSpPr>
        <p:spPr>
          <a:xfrm>
            <a:off x="370938" y="4060442"/>
            <a:ext cx="9299274" cy="1169551"/>
          </a:xfrm>
          <a:prstGeom prst="rect">
            <a:avLst/>
          </a:prstGeom>
          <a:noFill/>
        </p:spPr>
        <p:txBody>
          <a:bodyPr wrap="square" rtlCol="0">
            <a:spAutoFit/>
          </a:bodyPr>
          <a:lstStyle/>
          <a:p>
            <a:r>
              <a:rPr lang="en-IN" sz="1400" dirty="0" smtClean="0">
                <a:solidFill>
                  <a:schemeClr val="tx1">
                    <a:lumMod val="85000"/>
                    <a:lumOff val="15000"/>
                  </a:schemeClr>
                </a:solidFill>
              </a:rPr>
              <a:t>Surrati </a:t>
            </a:r>
            <a:r>
              <a:rPr lang="en-IN" sz="1400" dirty="0">
                <a:solidFill>
                  <a:schemeClr val="tx1">
                    <a:lumMod val="85000"/>
                    <a:lumOff val="15000"/>
                  </a:schemeClr>
                </a:solidFill>
              </a:rPr>
              <a:t>provides your business with unparalleled access to market, </a:t>
            </a:r>
            <a:r>
              <a:rPr lang="en-IN" sz="1400" dirty="0" smtClean="0">
                <a:solidFill>
                  <a:schemeClr val="tx1">
                    <a:lumMod val="85000"/>
                    <a:lumOff val="15000"/>
                  </a:schemeClr>
                </a:solidFill>
              </a:rPr>
              <a:t>world class </a:t>
            </a:r>
            <a:r>
              <a:rPr lang="en-IN" sz="1400" dirty="0">
                <a:solidFill>
                  <a:schemeClr val="tx1">
                    <a:lumMod val="85000"/>
                    <a:lumOff val="15000"/>
                  </a:schemeClr>
                </a:solidFill>
              </a:rPr>
              <a:t>infrastructure bonded and non-bonded </a:t>
            </a:r>
            <a:r>
              <a:rPr lang="en-IN" sz="1400" dirty="0" smtClean="0">
                <a:solidFill>
                  <a:schemeClr val="tx1">
                    <a:lumMod val="85000"/>
                    <a:lumOff val="15000"/>
                  </a:schemeClr>
                </a:solidFill>
              </a:rPr>
              <a:t>solutions </a:t>
            </a:r>
            <a:r>
              <a:rPr lang="en-IN" sz="1400" dirty="0">
                <a:solidFill>
                  <a:schemeClr val="tx1">
                    <a:lumMod val="85000"/>
                    <a:lumOff val="15000"/>
                  </a:schemeClr>
                </a:solidFill>
              </a:rPr>
              <a:t>as well as dedicated investor support in a duty free and competitive operating environment. </a:t>
            </a:r>
            <a:endParaRPr lang="en-IN" sz="1400" dirty="0" smtClean="0">
              <a:solidFill>
                <a:schemeClr val="tx1">
                  <a:lumMod val="85000"/>
                  <a:lumOff val="15000"/>
                </a:schemeClr>
              </a:solidFill>
            </a:endParaRPr>
          </a:p>
          <a:p>
            <a:endParaRPr lang="en-IN" sz="1400" dirty="0" smtClean="0">
              <a:solidFill>
                <a:schemeClr val="tx1">
                  <a:lumMod val="85000"/>
                  <a:lumOff val="15000"/>
                </a:schemeClr>
              </a:solidFill>
            </a:endParaRPr>
          </a:p>
          <a:p>
            <a:r>
              <a:rPr lang="en-IN" sz="1400" dirty="0" smtClean="0">
                <a:solidFill>
                  <a:schemeClr val="tx1">
                    <a:lumMod val="85000"/>
                    <a:lumOff val="15000"/>
                  </a:schemeClr>
                </a:solidFill>
              </a:rPr>
              <a:t>We </a:t>
            </a:r>
            <a:r>
              <a:rPr lang="en-IN" sz="1400" dirty="0">
                <a:solidFill>
                  <a:schemeClr val="tx1">
                    <a:lumMod val="85000"/>
                    <a:lumOff val="15000"/>
                  </a:schemeClr>
                </a:solidFill>
              </a:rPr>
              <a:t>cater to all market verticals including trade, logistics and manufacturing. We </a:t>
            </a:r>
            <a:r>
              <a:rPr lang="en-IN" sz="1400" dirty="0" smtClean="0">
                <a:solidFill>
                  <a:schemeClr val="tx1">
                    <a:lumMod val="85000"/>
                    <a:lumOff val="15000"/>
                  </a:schemeClr>
                </a:solidFill>
              </a:rPr>
              <a:t>endeavour </a:t>
            </a:r>
            <a:r>
              <a:rPr lang="en-IN" sz="1400" dirty="0">
                <a:solidFill>
                  <a:schemeClr val="tx1">
                    <a:lumMod val="85000"/>
                    <a:lumOff val="15000"/>
                  </a:schemeClr>
                </a:solidFill>
              </a:rPr>
              <a:t>to create value through the integration of our logistics zones and support services.</a:t>
            </a:r>
          </a:p>
        </p:txBody>
      </p:sp>
      <p:pic>
        <p:nvPicPr>
          <p:cNvPr id="7" name="Picture 6"/>
          <p:cNvPicPr>
            <a:picLocks noChangeAspect="1"/>
          </p:cNvPicPr>
          <p:nvPr/>
        </p:nvPicPr>
        <p:blipFill>
          <a:blip r:embed="rId4"/>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358317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408" y="138022"/>
            <a:ext cx="9834113" cy="6599207"/>
          </a:xfrm>
          <a:prstGeom prst="rect">
            <a:avLst/>
          </a:prstGeom>
        </p:spPr>
      </p:pic>
      <p:pic>
        <p:nvPicPr>
          <p:cNvPr id="5" name="Picture 4"/>
          <p:cNvPicPr>
            <a:picLocks noChangeAspect="1"/>
          </p:cNvPicPr>
          <p:nvPr/>
        </p:nvPicPr>
        <p:blipFill>
          <a:blip r:embed="rId3"/>
          <a:stretch>
            <a:fillRect/>
          </a:stretch>
        </p:blipFill>
        <p:spPr>
          <a:xfrm>
            <a:off x="3105689" y="1130060"/>
            <a:ext cx="4019550" cy="1123950"/>
          </a:xfrm>
          <a:prstGeom prst="rect">
            <a:avLst/>
          </a:prstGeom>
        </p:spPr>
      </p:pic>
      <p:sp>
        <p:nvSpPr>
          <p:cNvPr id="8" name="Rectangle 3"/>
          <p:cNvSpPr>
            <a:spLocks noChangeArrowheads="1"/>
          </p:cNvSpPr>
          <p:nvPr/>
        </p:nvSpPr>
        <p:spPr bwMode="auto">
          <a:xfrm>
            <a:off x="4930733" y="34376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812391" y="2864403"/>
            <a:ext cx="4839239" cy="1631216"/>
          </a:xfrm>
          <a:prstGeom prst="rect">
            <a:avLst/>
          </a:prstGeom>
        </p:spPr>
        <p:txBody>
          <a:bodyPr wrap="square">
            <a:spAutoFit/>
          </a:bodyPr>
          <a:lstStyle/>
          <a:p>
            <a:pPr lvl="0" algn="ctr" defTabSz="914400" eaLnBrk="0" fontAlgn="base" hangingPunct="0">
              <a:spcBef>
                <a:spcPct val="0"/>
              </a:spcBef>
              <a:spcAft>
                <a:spcPct val="0"/>
              </a:spcAft>
            </a:pPr>
            <a:r>
              <a:rPr lang="en-US" altLang="en-US" sz="2000" b="1" dirty="0">
                <a:latin typeface="Arial" panose="020B0604020202020204" pitchFamily="34" charset="0"/>
                <a:cs typeface="Arial" panose="020B0604020202020204" pitchFamily="34" charset="0"/>
              </a:rPr>
              <a:t>Surrati </a:t>
            </a:r>
            <a:r>
              <a:rPr lang="en-US" altLang="en-US" sz="2000" b="1" dirty="0" smtClean="0">
                <a:latin typeface="Arial" panose="020B0604020202020204" pitchFamily="34" charset="0"/>
                <a:cs typeface="Arial" panose="020B0604020202020204" pitchFamily="34" charset="0"/>
              </a:rPr>
              <a:t>Logistics Solutions</a:t>
            </a:r>
            <a:r>
              <a:rPr lang="en-US" altLang="en-US" sz="2000" b="1" dirty="0">
                <a:latin typeface="Arial" panose="020B0604020202020204" pitchFamily="34" charset="0"/>
                <a:cs typeface="Arial" panose="020B0604020202020204" pitchFamily="34" charset="0"/>
              </a:rPr>
              <a:t> </a:t>
            </a:r>
            <a:br>
              <a:rPr lang="en-US" altLang="en-US" sz="2000" b="1" dirty="0">
                <a:latin typeface="Arial" panose="020B0604020202020204" pitchFamily="34" charset="0"/>
                <a:cs typeface="Arial" panose="020B0604020202020204" pitchFamily="34" charset="0"/>
              </a:rPr>
            </a:br>
            <a:r>
              <a:rPr lang="en-US" altLang="en-US" sz="2000" b="1" dirty="0" err="1" smtClean="0">
                <a:latin typeface="Arial" panose="020B0604020202020204" pitchFamily="34" charset="0"/>
                <a:cs typeface="Arial" panose="020B0604020202020204" pitchFamily="34" charset="0"/>
              </a:rPr>
              <a:t>Thahliya</a:t>
            </a:r>
            <a:r>
              <a:rPr lang="en-US" altLang="en-US" sz="2000" b="1" dirty="0" smtClean="0">
                <a:latin typeface="Arial" panose="020B0604020202020204" pitchFamily="34" charset="0"/>
                <a:cs typeface="Arial" panose="020B0604020202020204" pitchFamily="34" charset="0"/>
              </a:rPr>
              <a:t> street, </a:t>
            </a:r>
            <a:r>
              <a:rPr lang="en-US" altLang="en-US" sz="2000" b="1" dirty="0">
                <a:latin typeface="Arial" panose="020B0604020202020204" pitchFamily="34" charset="0"/>
                <a:cs typeface="Arial" panose="020B0604020202020204" pitchFamily="34" charset="0"/>
              </a:rPr>
              <a:t>Jeddah, KSA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Tel: 012 675 8984 </a:t>
            </a:r>
            <a:endParaRPr lang="en-US" altLang="en-US" sz="2000" b="1" dirty="0" smtClean="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en-US" altLang="en-US" sz="2000" b="1" dirty="0" smtClean="0">
                <a:latin typeface="Arial" panose="020B0604020202020204" pitchFamily="34" charset="0"/>
                <a:cs typeface="Arial" panose="020B0604020202020204" pitchFamily="34" charset="0"/>
              </a:rPr>
              <a:t>Mob</a:t>
            </a:r>
            <a:r>
              <a:rPr lang="en-US" altLang="en-US" sz="2000" b="1" dirty="0">
                <a:latin typeface="Arial" panose="020B0604020202020204" pitchFamily="34" charset="0"/>
                <a:cs typeface="Arial" panose="020B0604020202020204" pitchFamily="34" charset="0"/>
              </a:rPr>
              <a:t>:+966 </a:t>
            </a:r>
            <a:r>
              <a:rPr lang="en-US" altLang="en-US" sz="2000" b="1" dirty="0" smtClean="0">
                <a:latin typeface="Arial" panose="020B0604020202020204" pitchFamily="34" charset="0"/>
                <a:cs typeface="Arial" panose="020B0604020202020204" pitchFamily="34" charset="0"/>
              </a:rPr>
              <a:t>542233286/546606805</a:t>
            </a:r>
            <a:r>
              <a:rPr lang="en-US" altLang="en-US" sz="2000" b="1" dirty="0">
                <a:latin typeface="Arial" panose="020B0604020202020204" pitchFamily="34" charset="0"/>
                <a:cs typeface="Arial" panose="020B0604020202020204" pitchFamily="34" charset="0"/>
              </a:rPr>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Email: enquiry@surratiperfumes.com </a:t>
            </a:r>
          </a:p>
        </p:txBody>
      </p:sp>
      <p:pic>
        <p:nvPicPr>
          <p:cNvPr id="7" name="Picture 6"/>
          <p:cNvPicPr>
            <a:picLocks noChangeAspect="1"/>
          </p:cNvPicPr>
          <p:nvPr/>
        </p:nvPicPr>
        <p:blipFill>
          <a:blip r:embed="rId4"/>
          <a:stretch>
            <a:fillRect/>
          </a:stretch>
        </p:blipFill>
        <p:spPr>
          <a:xfrm>
            <a:off x="9480430" y="6140450"/>
            <a:ext cx="2484408" cy="499331"/>
          </a:xfrm>
          <a:prstGeom prst="rect">
            <a:avLst/>
          </a:prstGeom>
        </p:spPr>
      </p:pic>
    </p:spTree>
    <p:extLst>
      <p:ext uri="{BB962C8B-B14F-4D97-AF65-F5344CB8AC3E}">
        <p14:creationId xmlns:p14="http://schemas.microsoft.com/office/powerpoint/2010/main" val="1962682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1871</TotalTime>
  <Words>565</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Times New Roman</vt:lpstr>
      <vt:lpstr>Trebuchet MS</vt:lpstr>
      <vt:lpstr>Wingdings</vt:lpstr>
      <vt:lpstr>Wingdings 3</vt:lpstr>
      <vt:lpstr>Facet</vt:lpstr>
      <vt:lpstr>    </vt:lpstr>
      <vt:lpstr>How the Logistics Supply chain process work: </vt:lpstr>
      <vt:lpstr>PowerPoint Presentation</vt:lpstr>
      <vt:lpstr>PowerPoint Presentation</vt:lpstr>
      <vt:lpstr>Our Services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65</cp:revision>
  <dcterms:created xsi:type="dcterms:W3CDTF">2019-01-02T06:02:36Z</dcterms:created>
  <dcterms:modified xsi:type="dcterms:W3CDTF">2019-01-14T09:49:52Z</dcterms:modified>
</cp:coreProperties>
</file>